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3"/>
  </p:notesMasterIdLst>
  <p:sldIdLst>
    <p:sldId id="269" r:id="rId2"/>
    <p:sldId id="257" r:id="rId3"/>
    <p:sldId id="260" r:id="rId4"/>
    <p:sldId id="261" r:id="rId5"/>
    <p:sldId id="259" r:id="rId6"/>
    <p:sldId id="258" r:id="rId7"/>
    <p:sldId id="262" r:id="rId8"/>
    <p:sldId id="263" r:id="rId9"/>
    <p:sldId id="264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4D58F-B581-4032-B6F8-67BFC3D4DB5B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B211E-021F-4852-AAF1-90E8C7E07D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8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EB211E-021F-4852-AAF1-90E8C7E07D7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4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724654-51B5-4E4C-B6A5-0054486ADC86}" type="datetimeFigureOut">
              <a:rPr lang="en-US" smtClean="0"/>
              <a:pPr/>
              <a:t>11/8/2022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0504CC-4271-410D-A321-244C925F2B8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facebook.com/AsocijacijaDuga/photos/a.117015455113457/1115459205269072/?type=3&amp;eid=ARBZ0OTQWNwxHasT3H_q3li7GnZeO7Is86MHUGgUaKGcjt6I8hhvZRxYLaHtY9m00hRYDLKf6yuhj3Mm&amp;__xts__%5b0%5d=68.ARAFchNO9BI-dAzDdTFbrV-vzn4yQxWhCw8_Khc85NOiKLTvNN8LZ-GyA1MpDzVp6s3tmDDiw9JbtbEriPVYdcn3jnyu9TNbBeOQv_j-OvcrudndYn24QbJf9cqWsvReBReq0caIlIwL6PLM-urxlPvH_RII05A_uAZNsl07Ss8Ck2bxQpt4HBK8gj5oc9qaxceADEVlI3a5fnsPE1cgG-UHCqE5cWft0bIr5o3Q-wLtawtUmrEWu6FaINp6M_Pd5OZGVWLud4xC7I_g2txQEeHoM1ReS2GfeayhMaG3L4OIjvemJkow3pnuBXXSAyQcpazXJpC_bLidYmNd-FiCocmnWA&amp;__tn__=EEHH-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/>
              <a:t>Међународни дан толеранције 16. новембар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/>
              <a:t>Марина Голубовић</a:t>
            </a:r>
          </a:p>
          <a:p>
            <a:r>
              <a:rPr lang="sr-Cyrl-RS"/>
              <a:t>васпитач</a:t>
            </a:r>
            <a:endParaRPr lang="en-US"/>
          </a:p>
        </p:txBody>
      </p:sp>
      <p:pic>
        <p:nvPicPr>
          <p:cNvPr id="4" name="Picture 3" descr="Tehnicka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4572000"/>
            <a:ext cx="2160000" cy="2112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1_rijtO8gFNDMNoslm26kWHA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2200" y="218468"/>
            <a:ext cx="2160000" cy="21437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00" y="6488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Новембар </a:t>
            </a:r>
            <a:r>
              <a:rPr lang="sr-Cyrl-RS" dirty="0" smtClean="0"/>
              <a:t>202</a:t>
            </a:r>
            <a:r>
              <a:rPr lang="sr-Latn-RS" dirty="0" smtClean="0"/>
              <a:t>2</a:t>
            </a:r>
            <a:r>
              <a:rPr lang="sr-Cyrl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3352800" cy="533400"/>
          </a:xfrm>
        </p:spPr>
        <p:txBody>
          <a:bodyPr>
            <a:normAutofit fontScale="90000"/>
          </a:bodyPr>
          <a:lstStyle/>
          <a:p>
            <a:r>
              <a:rPr lang="sr-Cyrl-RS" sz="3600">
                <a:latin typeface="Times New Roman" pitchFamily="18" charset="0"/>
                <a:cs typeface="Times New Roman" pitchFamily="18" charset="0"/>
              </a:rPr>
              <a:t>Закључак: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267200"/>
          </a:xfrm>
        </p:spPr>
        <p:txBody>
          <a:bodyPr>
            <a:normAutofit/>
          </a:bodyPr>
          <a:lstStyle/>
          <a:p>
            <a:r>
              <a:rPr lang="sr-Cyrl-RS" sz="2400"/>
              <a:t>Будимо толерантни не само овог, већ сваког дана у години;</a:t>
            </a:r>
          </a:p>
          <a:p>
            <a:r>
              <a:rPr lang="sr-Cyrl-RS" sz="2400"/>
              <a:t>Бити толерантан је лепа и  корисна особина и може нам  донети много;</a:t>
            </a:r>
          </a:p>
          <a:p>
            <a:r>
              <a:rPr lang="sr-Cyrl-RS" sz="2400"/>
              <a:t>Неприхватљиво је и није добро бити толерантан на нетолеранцију;</a:t>
            </a:r>
          </a:p>
          <a:p>
            <a:r>
              <a:rPr lang="sr-Cyrl-RS" sz="2400"/>
              <a:t>Толеранцију треба да негујемо, зато о њој треба причати чешће;</a:t>
            </a:r>
          </a:p>
          <a:p>
            <a:r>
              <a:rPr lang="sr-Cyrl-RS" sz="2400"/>
              <a:t>Свима нама је потребан већи степен толерантности;</a:t>
            </a:r>
          </a:p>
          <a:p>
            <a:r>
              <a:rPr lang="sr-Cyrl-RS" sz="2400"/>
              <a:t>Будимо толерантни у свакој животној ситуацији...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50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sr-Cyrl-RS" sz="3600" b="1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sr-Cyrl-RS" sz="3600" b="1">
                <a:latin typeface="Times New Roman" pitchFamily="18" charset="0"/>
                <a:cs typeface="Times New Roman" pitchFamily="18" charset="0"/>
              </a:rPr>
              <a:t>ХВАЛА НА ПАЖЊИ!!!</a:t>
            </a:r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2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001000" cy="1447800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400">
                <a:latin typeface="Times New Roman" pitchFamily="18" charset="0"/>
                <a:cs typeface="Times New Roman" pitchFamily="18" charset="0"/>
              </a:rPr>
            </a:br>
            <a:r>
              <a:rPr lang="sr-Cyrl-R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400">
                <a:latin typeface="Times New Roman" pitchFamily="18" charset="0"/>
                <a:cs typeface="Times New Roman" pitchFamily="18" charset="0"/>
              </a:rPr>
            </a:br>
            <a:r>
              <a:rPr lang="sr-Cyrl-R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400">
                <a:latin typeface="Times New Roman" pitchFamily="18" charset="0"/>
                <a:cs typeface="Times New Roman" pitchFamily="18" charset="0"/>
              </a:rPr>
            </a:br>
            <a:r>
              <a:rPr lang="sr-Cyrl-R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400">
                <a:latin typeface="Times New Roman" pitchFamily="18" charset="0"/>
                <a:cs typeface="Times New Roman" pitchFamily="18" charset="0"/>
              </a:rPr>
            </a:br>
            <a:r>
              <a:rPr lang="sr-Cyrl-R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>
                <a:latin typeface="Times New Roman" pitchFamily="18" charset="0"/>
                <a:cs typeface="Times New Roman" pitchFamily="18" charset="0"/>
              </a:rPr>
            </a:br>
            <a:r>
              <a:rPr lang="sr-Cyrl-R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400">
                <a:latin typeface="Times New Roman" pitchFamily="18" charset="0"/>
                <a:cs typeface="Times New Roman" pitchFamily="18" charset="0"/>
              </a:rPr>
            </a:br>
            <a:r>
              <a:rPr lang="sr-Cyrl-RS" sz="14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400">
                <a:latin typeface="Times New Roman" pitchFamily="18" charset="0"/>
                <a:cs typeface="Times New Roman" pitchFamily="18" charset="0"/>
              </a:rPr>
            </a:br>
            <a:r>
              <a:rPr lang="en-US" sz="1400"/>
              <a:t/>
            </a:r>
            <a:br>
              <a:rPr lang="en-US" sz="1400"/>
            </a:br>
            <a:endParaRPr lang="en-US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87" y="3657600"/>
            <a:ext cx="8153400" cy="3200399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Међународни дан толеранције, који је установио УНЕСКО, слави се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ши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ом 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планете, подсећајући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нас да сви имамо право да будемо оно што јесмо, као што и други људи имају право на своју посебност.</a:t>
            </a:r>
          </a:p>
          <a:p>
            <a:pPr marL="0" indent="0" algn="just">
              <a:buNone/>
            </a:pPr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b="1" dirty="0">
                <a:latin typeface="Times New Roman" pitchFamily="18" charset="0"/>
                <a:cs typeface="Times New Roman" pitchFamily="18" charset="0"/>
              </a:rPr>
              <a:t>Према Декларацији Уједињених нација, установљеној 1995.године у Паризу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, толеранција је прихватање чињенице да људска бића, природно различита по изгледу, положају, говору, понашању и вредностима, имају право да живе и буду то што јесу.</a:t>
            </a:r>
          </a:p>
          <a:p>
            <a:pPr marL="0" indent="0" algn="just">
              <a:buNone/>
            </a:pPr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Толерантна особа је она која се држи својих уверења, али и прихвата чињеницу да и други имају</a:t>
            </a:r>
            <a:r>
              <a:rPr lang="sr-Latn-R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право на своје мишљење као и право да буде оно што јесте. Толеранција се мора учити, као што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морамо 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научити и како да сукобе мирно решавамо јер су они саставни део живота свакога од нас.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50" y="1219200"/>
            <a:ext cx="3419475" cy="23262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09600" y="540603"/>
            <a:ext cx="75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Да ли сте знали да је 16. новембар међународни дан толеранције?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8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>По ч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>му с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>разликуј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>мо?</a:t>
            </a:r>
            <a:endParaRPr lang="en-US" sz="24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05800" cy="4678363"/>
          </a:xfrm>
        </p:spPr>
        <p:txBody>
          <a:bodyPr>
            <a:noAutofit/>
          </a:bodyPr>
          <a:lstStyle/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Способностима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Вероисповести</a:t>
            </a:r>
          </a:p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Обичајима</a:t>
            </a:r>
          </a:p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Навикама </a:t>
            </a:r>
          </a:p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Полу</a:t>
            </a:r>
          </a:p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Изгледу</a:t>
            </a:r>
          </a:p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Вредностима</a:t>
            </a:r>
          </a:p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Језику</a:t>
            </a:r>
          </a:p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Политичкој и националној припадности</a:t>
            </a:r>
          </a:p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Опредељењима</a:t>
            </a:r>
          </a:p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Укусима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>
                <a:latin typeface="Times New Roman" pitchFamily="18" charset="0"/>
                <a:cs typeface="Times New Roman" pitchFamily="18" charset="0"/>
              </a:rPr>
              <a:t>...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3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8685" y="990600"/>
            <a:ext cx="731520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>У психологији, </a:t>
            </a:r>
            <a:r>
              <a:rPr lang="sr-Latn-R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>ефекат црне овце се односи на тенденцију чланова групе да суде позитивније о члановима групе који су им слични, него онима који се разликују од њих</a:t>
            </a:r>
            <a:endParaRPr lang="sr-Latn-RS" sz="2400" b="1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/>
            <a:r>
              <a:rPr lang="sr-Cyrl-R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000">
              <a:solidFill>
                <a:srgbClr val="FF0000"/>
              </a:solidFill>
            </a:endParaRPr>
          </a:p>
        </p:txBody>
      </p:sp>
      <p:pic>
        <p:nvPicPr>
          <p:cNvPr id="8" name="Content Placeholder 7" descr="black-white-sheep-black-sheep-different-alone-vector-illustration-511121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16143" y="2819400"/>
            <a:ext cx="4911714" cy="3475038"/>
          </a:xfrm>
        </p:spPr>
      </p:pic>
    </p:spTree>
    <p:extLst>
      <p:ext uri="{BB962C8B-B14F-4D97-AF65-F5344CB8AC3E}">
        <p14:creationId xmlns:p14="http://schemas.microsoft.com/office/powerpoint/2010/main" val="3358895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6019800"/>
          </a:xfrm>
        </p:spPr>
        <p:txBody>
          <a:bodyPr>
            <a:normAutofit fontScale="90000"/>
          </a:bodyPr>
          <a:lstStyle/>
          <a:p>
            <a:r>
              <a:rPr lang="sr-Cyrl-RS" sz="1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400" b="1">
                <a:latin typeface="Times New Roman" pitchFamily="18" charset="0"/>
                <a:cs typeface="Times New Roman" pitchFamily="18" charset="0"/>
              </a:rPr>
            </a:br>
            <a:r>
              <a:rPr lang="sr-Cyrl-RS" sz="3600" b="1">
                <a:latin typeface="Times New Roman" pitchFamily="18" charset="0"/>
                <a:cs typeface="Times New Roman" pitchFamily="18" charset="0"/>
              </a:rPr>
              <a:t>Толеранција и сродни појмови и њихове манифестације:</a:t>
            </a:r>
            <a:r>
              <a:rPr lang="sr-Cyrl-RS" sz="22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200" b="1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sr-Cyrl-RS" sz="22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200" b="1">
                <a:latin typeface="Times New Roman" pitchFamily="18" charset="0"/>
                <a:cs typeface="Times New Roman" pitchFamily="18" charset="0"/>
              </a:rPr>
            </a:br>
            <a:r>
              <a:rPr lang="en-US" sz="2200" b="1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200" b="1">
                <a:latin typeface="Times New Roman" pitchFamily="18" charset="0"/>
                <a:cs typeface="Times New Roman" pitchFamily="18" charset="0"/>
              </a:rPr>
            </a:br>
            <a:r>
              <a:rPr lang="sr-Cyrl-R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1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ЛЕРАНЦИЈА </a:t>
            </a:r>
            <a:r>
              <a:rPr lang="sr-Cyrl-RS" sz="1800" b="1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 представља прихватање различитости у најширем смислу и свест да свако људско биће заслужује поштовање. То није израз слабости,  попустљивости , нити је нагативна особина.</a:t>
            </a:r>
            <a:br>
              <a:rPr lang="sr-Cyrl-RS" sz="1600">
                <a:latin typeface="Times New Roman" pitchFamily="18" charset="0"/>
                <a:cs typeface="Times New Roman" pitchFamily="18" charset="0"/>
              </a:rPr>
            </a:br>
            <a:r>
              <a:rPr lang="sr-Cyrl-RS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600">
                <a:latin typeface="Times New Roman" pitchFamily="18" charset="0"/>
                <a:cs typeface="Times New Roman" pitchFamily="18" charset="0"/>
              </a:rPr>
            </a:br>
            <a:r>
              <a:rPr lang="sr-Cyrl-RS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НЕТОЛЕРАНЦИЈА </a:t>
            </a:r>
            <a:r>
              <a:rPr lang="sr-Cyrl-RS" sz="1600" b="1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недостатак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поштовања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туђе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навике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веровања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Такође укључује одбијање људи које видимо као другачије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на пример чланове етничке или социјалне групе другачије од сопствене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или људи који су различите политичке или сексуалне оријентације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1600">
                <a:latin typeface="Times New Roman" pitchFamily="18" charset="0"/>
                <a:cs typeface="Times New Roman" pitchFamily="18" charset="0"/>
              </a:rPr>
            </a:br>
            <a:r>
              <a:rPr lang="sr-Cyrl-RS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600">
                <a:latin typeface="Times New Roman" pitchFamily="18" charset="0"/>
                <a:cs typeface="Times New Roman" pitchFamily="18" charset="0"/>
              </a:rPr>
            </a:br>
            <a:r>
              <a:rPr lang="en-US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СТРАХ</a:t>
            </a:r>
            <a:r>
              <a:rPr lang="sr-Cyrl-RS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ОД РАЗЛИЧИТОСТИ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рађа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одбојност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нетрпељивост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непријатељство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1600">
                <a:latin typeface="Times New Roman" pitchFamily="18" charset="0"/>
                <a:cs typeface="Times New Roman" pitchFamily="18" charset="0"/>
              </a:rPr>
            </a:br>
            <a:r>
              <a:rPr lang="sr-Cyrl-RS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600">
                <a:latin typeface="Times New Roman" pitchFamily="18" charset="0"/>
                <a:cs typeface="Times New Roman" pitchFamily="18" charset="0"/>
              </a:rPr>
            </a:br>
            <a:r>
              <a:rPr lang="en-US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СТЕРЕОТИПИ</a:t>
            </a:r>
            <a:r>
              <a:rPr lang="sr-Cyrl-RS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b="1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односе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распрострањена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уверења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мисли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одређеној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људској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заједници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Стереотипи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темеље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ставовима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усвојеним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школи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кроз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масовне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медије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код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куће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који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затим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проширују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све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друге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припаднике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те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заједнице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600">
                <a:latin typeface="Times New Roman" pitchFamily="18" charset="0"/>
                <a:cs typeface="Times New Roman" pitchFamily="18" charset="0"/>
              </a:rPr>
            </a:br>
            <a:r>
              <a:rPr lang="sr-Cyrl-RS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600">
                <a:latin typeface="Times New Roman" pitchFamily="18" charset="0"/>
                <a:cs typeface="Times New Roman" pitchFamily="18" charset="0"/>
              </a:rPr>
            </a:br>
            <a:r>
              <a:rPr lang="en-US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ПРЕДРАСУДЕ</a:t>
            </a:r>
            <a:r>
              <a:rPr lang="sr-Cyrl-RS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 b="1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могу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позитивне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негативне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Њима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осуђујемо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људе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претходног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упознавања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Тешко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мењају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због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тога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је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важно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бити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свестан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да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поседујемо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пример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све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плавуше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глупе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дете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које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има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смисла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писање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нема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математику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неке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људске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расе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мање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вредне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од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других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600">
                <a:latin typeface="Times New Roman" pitchFamily="18" charset="0"/>
                <a:cs typeface="Times New Roman" pitchFamily="18" charset="0"/>
              </a:rPr>
            </a:br>
            <a:r>
              <a:rPr lang="sr-Cyrl-RS" sz="160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1600">
                <a:latin typeface="Times New Roman" pitchFamily="18" charset="0"/>
                <a:cs typeface="Times New Roman" pitchFamily="18" charset="0"/>
              </a:rPr>
            </a:br>
            <a:r>
              <a:rPr lang="en-US" sz="1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ДИСКРИМИНАЦИЈА</a:t>
            </a:r>
            <a:r>
              <a:rPr lang="sr-Cyrl-RS" sz="1400"/>
              <a:t> -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је </a:t>
            </a:r>
            <a:r>
              <a:rPr lang="sr-Cyrl-RS" sz="1600" b="1">
                <a:latin typeface="Times New Roman" pitchFamily="18" charset="0"/>
                <a:cs typeface="Times New Roman" pitchFamily="18" charset="0"/>
              </a:rPr>
              <a:t>неједнако поступање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 према особи или некој групи на основу неког њиховог личног својства, што за последицу има неједнакост у шансама да остваре уставом и законом загарантована права. То 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je </a:t>
            </a:r>
            <a:r>
              <a:rPr lang="sr-Cyrl-RS" sz="1600" b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1600" b="1" err="1">
                <a:latin typeface="Times New Roman" pitchFamily="18" charset="0"/>
                <a:cs typeface="Times New Roman" pitchFamily="18" charset="0"/>
              </a:rPr>
              <a:t>eje</a:t>
            </a:r>
            <a:r>
              <a:rPr lang="sr-Cyrl-RS" sz="1600" b="1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1600" b="1">
                <a:latin typeface="Times New Roman" pitchFamily="18" charset="0"/>
                <a:cs typeface="Times New Roman" pitchFamily="18" charset="0"/>
              </a:rPr>
              <a:t>ко третирање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sr-Cyrl-RS" sz="1600" b="1">
                <a:latin typeface="Times New Roman" pitchFamily="18" charset="0"/>
                <a:cs typeface="Times New Roman" pitchFamily="18" charset="0"/>
              </a:rPr>
              <a:t>искључивање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, односно </a:t>
            </a:r>
            <a:r>
              <a:rPr lang="sr-Cyrl-RS" sz="1600" b="1">
                <a:latin typeface="Times New Roman" pitchFamily="18" charset="0"/>
                <a:cs typeface="Times New Roman" pitchFamily="18" charset="0"/>
              </a:rPr>
              <a:t>довођење у подређен п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1600" b="1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1600" b="1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sz="1600" b="1" err="1">
                <a:latin typeface="Times New Roman" pitchFamily="18" charset="0"/>
                <a:cs typeface="Times New Roman" pitchFamily="18" charset="0"/>
              </a:rPr>
              <a:t>aj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oje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дин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или груп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људи к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oj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и с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у ист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oj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сличн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oj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или уп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див</a:t>
            </a:r>
            <a:r>
              <a:rPr lang="en-US" sz="1600" err="1">
                <a:latin typeface="Times New Roman" pitchFamily="18" charset="0"/>
                <a:cs typeface="Times New Roman" pitchFamily="18" charset="0"/>
              </a:rPr>
              <a:t>oj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ситу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ци</a:t>
            </a:r>
            <a:r>
              <a:rPr lang="en-US" sz="160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sr-Cyrl-RS" sz="1600">
                <a:latin typeface="Times New Roman" pitchFamily="18" charset="0"/>
                <a:cs typeface="Times New Roman" pitchFamily="18" charset="0"/>
              </a:rPr>
              <a:t>и.</a:t>
            </a:r>
            <a:endParaRPr lang="en-US" sz="1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3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rmAutofit/>
          </a:bodyPr>
          <a:lstStyle/>
          <a:p>
            <a:endParaRPr lang="sr-Cyrl-RS"/>
          </a:p>
          <a:p>
            <a:endParaRPr lang="sr-Cyrl-RS"/>
          </a:p>
          <a:p>
            <a:endParaRPr lang="sr-Cyrl-RS"/>
          </a:p>
          <a:p>
            <a:pPr marL="0" indent="0">
              <a:buNone/>
            </a:pPr>
            <a:r>
              <a:rPr lang="en-US">
                <a:hlinkClick r:id="rId2"/>
              </a:rPr>
              <a:t/>
            </a:r>
            <a:br>
              <a:rPr lang="en-US">
                <a:hlinkClick r:id="rId2"/>
              </a:rPr>
            </a:br>
            <a:endParaRPr lang="sr-Cyrl-RS"/>
          </a:p>
          <a:p>
            <a:pPr marL="0" indent="0">
              <a:buNone/>
            </a:pP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667000"/>
            <a:ext cx="6096000" cy="3429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57300" y="1295400"/>
            <a:ext cx="6629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>
                <a:latin typeface="Times New Roman" pitchFamily="18" charset="0"/>
                <a:cs typeface="Times New Roman" pitchFamily="18" charset="0"/>
              </a:rPr>
              <a:t>Алберт Ајнштајн је рекао да живимо у свету у коме је лакше разбити атоме него предрасуде. </a:t>
            </a:r>
          </a:p>
        </p:txBody>
      </p:sp>
    </p:spTree>
    <p:extLst>
      <p:ext uri="{BB962C8B-B14F-4D97-AF65-F5344CB8AC3E}">
        <p14:creationId xmlns:p14="http://schemas.microsoft.com/office/powerpoint/2010/main" val="794353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91450" cy="7086600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>
                <a:latin typeface="Times New Roman" pitchFamily="18" charset="0"/>
                <a:cs typeface="Times New Roman" pitchFamily="18" charset="0"/>
              </a:rPr>
              <a:t>Толеранција се изражава на следеће начине:</a:t>
            </a:r>
            <a:br>
              <a:rPr lang="sr-Cyrl-RS" sz="2700" b="1">
                <a:latin typeface="Times New Roman" pitchFamily="18" charset="0"/>
                <a:cs typeface="Times New Roman" pitchFamily="18" charset="0"/>
              </a:rPr>
            </a:br>
            <a:r>
              <a:rPr lang="sr-Cyrl-RS"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слушањем, осмехом, похвалама, прихватањем, разумевањем,  емпатијом (способношћу разумевања туђих осећања), добром комуникацијом, праштањем, давањем,  уважавањем, љубављу.</a:t>
            </a:r>
            <a:r>
              <a:rPr lang="sr-Latn-RS" sz="27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7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>
                <a:latin typeface="Times New Roman" pitchFamily="18" charset="0"/>
                <a:cs typeface="Times New Roman" pitchFamily="18" charset="0"/>
              </a:rPr>
              <a:t>А нетолеранција:</a:t>
            </a:r>
            <a:br>
              <a:rPr lang="sr-Cyrl-RS" sz="2700" b="1">
                <a:latin typeface="Times New Roman" pitchFamily="18" charset="0"/>
                <a:cs typeface="Times New Roman" pitchFamily="18" charset="0"/>
              </a:rPr>
            </a:br>
            <a:r>
              <a:rPr lang="sr-Cyrl-RS" sz="27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насиљем, страхом, лошом комуникацијом, презиром, неразумевањем, непријатељством, нетрпељивошћу, хладним тоном, често тишином, затвореношћу, вређањем, непоштовањем.</a:t>
            </a:r>
            <a:r>
              <a:rPr lang="sr-Cyrl-RS" sz="27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7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7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55419679-the-phrase-be-tolerant-in-red-text-on-a-yellow-sticky-note-posted-to-a-cork-notice-board-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77000" y="2475626"/>
            <a:ext cx="2209800" cy="1644680"/>
          </a:xfrm>
        </p:spPr>
      </p:pic>
      <p:pic>
        <p:nvPicPr>
          <p:cNvPr id="8" name="Picture 7" descr="zero_toleran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5562600"/>
            <a:ext cx="2210400" cy="105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367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>
            <a:noAutofit/>
          </a:bodyPr>
          <a:lstStyle/>
          <a:p>
            <a:r>
              <a:rPr lang="sr-Cyrl-R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Претолеранција - претеривање у толеранцији!</a:t>
            </a:r>
            <a:endParaRPr lang="en-US" sz="3200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r-Cyrl-RS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800" b="1">
                <a:latin typeface="Times New Roman" pitchFamily="18" charset="0"/>
                <a:cs typeface="Times New Roman" pitchFamily="18" charset="0"/>
              </a:rPr>
              <a:t>Нетолеранција → толеранција → претолеранција;</a:t>
            </a:r>
          </a:p>
          <a:p>
            <a:r>
              <a:rPr lang="sr-Cyrl-RS" sz="2800" b="1">
                <a:latin typeface="Times New Roman" pitchFamily="18" charset="0"/>
                <a:cs typeface="Times New Roman" pitchFamily="18" charset="0"/>
              </a:rPr>
              <a:t>Људи који су претолерантни често размишљају шта је другима важно и стално прихватају туђе идеје;</a:t>
            </a:r>
          </a:p>
          <a:p>
            <a:r>
              <a:rPr lang="sr-Cyrl-RS" sz="2800" b="1">
                <a:latin typeface="Times New Roman" pitchFamily="18" charset="0"/>
                <a:cs typeface="Times New Roman" pitchFamily="18" charset="0"/>
              </a:rPr>
              <a:t>Често попуштају другим људима, тешко постављају границе;</a:t>
            </a:r>
          </a:p>
          <a:p>
            <a:r>
              <a:rPr lang="sr-Cyrl-RS" sz="2800" b="1">
                <a:latin typeface="Times New Roman" pitchFamily="18" charset="0"/>
                <a:cs typeface="Times New Roman" pitchFamily="18" charset="0"/>
              </a:rPr>
              <a:t>Имају проблем да кажу не;</a:t>
            </a:r>
          </a:p>
          <a:p>
            <a:r>
              <a:rPr lang="sr-Cyrl-RS" sz="2800" b="1">
                <a:latin typeface="Times New Roman" pitchFamily="18" charset="0"/>
                <a:cs typeface="Times New Roman" pitchFamily="18" charset="0"/>
              </a:rPr>
              <a:t>Пристају на захтеве околине често науштрб себе;</a:t>
            </a:r>
          </a:p>
          <a:p>
            <a:r>
              <a:rPr lang="sr-Cyrl-RS" sz="2800" b="1">
                <a:latin typeface="Times New Roman" pitchFamily="18" charset="0"/>
                <a:cs typeface="Times New Roman" pitchFamily="18" charset="0"/>
              </a:rPr>
              <a:t>Никада не изражавају своје незадовољство...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747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9438"/>
            <a:ext cx="33528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200" b="1">
                <a:latin typeface="Times New Roman" pitchFamily="18" charset="0"/>
                <a:cs typeface="Times New Roman" pitchFamily="18" charset="0"/>
              </a:rPr>
              <a:t>Како постати толерантан?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847195"/>
            <a:ext cx="3352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r-Cyrl-RS" sz="2000" b="1">
                <a:latin typeface="Times New Roman" pitchFamily="18" charset="0"/>
                <a:cs typeface="Times New Roman" pitchFamily="18" charset="0"/>
              </a:rPr>
              <a:t>Људи се не рађају толерантни или нетолерантни, то је нешто што се учи и развија;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sz="2000" b="1">
                <a:latin typeface="Times New Roman" pitchFamily="18" charset="0"/>
                <a:cs typeface="Times New Roman" pitchFamily="18" charset="0"/>
              </a:rPr>
              <a:t>Васпитањем и едукацијом развија се вештина толеранције;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sz="2000" b="1">
                <a:latin typeface="Times New Roman" pitchFamily="18" charset="0"/>
                <a:cs typeface="Times New Roman" pitchFamily="18" charset="0"/>
              </a:rPr>
              <a:t>Најважније место где се учи толеранција је породица;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RS" sz="2000" b="1">
                <a:latin typeface="Times New Roman" pitchFamily="18" charset="0"/>
                <a:cs typeface="Times New Roman" pitchFamily="18" charset="0"/>
              </a:rPr>
              <a:t>Поред породице, све друштвене структуре морају бити укључене у развоју толеранције</a:t>
            </a:r>
          </a:p>
          <a:p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Content Placeholder 6" descr="tol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8" y="2357438"/>
            <a:ext cx="21431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791200" y="838200"/>
            <a:ext cx="3276600" cy="8382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sr-Cyrl-RS" sz="2900" b="1">
                <a:solidFill>
                  <a:schemeClr val="tx2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Мудре изреке о толеранцији:</a:t>
            </a:r>
            <a:endParaRPr kumimoji="0" lang="en-US" sz="29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48400" y="1828800"/>
            <a:ext cx="2590800" cy="4648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sr-Cyrl-R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Највећи резултат образовања је толеранција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sr-Cyrl-R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sr-Cyrl-R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 различитости је лепота и снага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sr-Cyrl-R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sr-Cyrl-R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Када  </a:t>
            </a:r>
            <a:r>
              <a:rPr kumimoji="0" lang="sr-Cyrl-R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сви </a:t>
            </a:r>
            <a:r>
              <a:rPr kumimoji="0" lang="sr-Cyrl-R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мисле</a:t>
            </a:r>
            <a:r>
              <a:rPr kumimoji="0" lang="sr-Cyrl-RS" sz="2400" b="1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sr-Cyrl-R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исто</a:t>
            </a:r>
            <a:r>
              <a:rPr kumimoji="0" lang="sr-Cyrl-R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значи да нико не мисли довољно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sr-Cyrl-R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0649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1485</TotalTime>
  <Words>429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Међународни дан толеранције 16. новембар</vt:lpstr>
      <vt:lpstr>                         </vt:lpstr>
      <vt:lpstr>По чeму сe разликујeмо?</vt:lpstr>
      <vt:lpstr>PowerPoint Presentation</vt:lpstr>
      <vt:lpstr> Толеранција и сродни појмови и њихове манифестације:                                                                                             ТOЛЕРАНЦИЈА -  представља прихватање различитости у најширем смислу и свест да свако људско биће заслужује поштовање. То није израз слабости,  попустљивости , нити је нагативна особина.  НЕТОЛЕРАНЦИЈА -  је недостатак поштовања за туђе навике и веровања. Такође укључује одбијање људи које видимо као другачије, на пример чланове етничке или социјалне групе другачије од сопствене, или људи који су различите политичке или сексуалне оријентације.  СТРАХ ОД РАЗЛИЧИТОСТИ  - рађа одбојност, нетрпељивост, непријатељство.  СТЕРЕОТИПИ -  се односе на распрострањена уверења или мисли о одређеној људској заједници. Стереотипи се темеље на ставовима усвојеним у школи, кроз масовне медије или код куће, који се затим проширују и на све друге припаднике те заједнице.   ПРЕДРАСУДЕ -  могу бити позитивне или негативне. Њима осуђујемо људе без претходног упознавања. Тешко се мењају и и због тога је важно бити свестан да их поседујемо. На пример: све плавуше су глупе; дете које има смисла за писање нема за математику. Или: неке људске расе су мање вредне од других...  ДИСКРИМИНАЦИЈА - је неједнако поступање према особи или некој групи на основу неког њиховог личног својства, што за последицу има неједнакост у шансама да остваре уставом и законом загарантована права. То je нejeднaко третирање, искључивање, односно довођење у подређен пoлoжaj пojeдинaцa или групa људи кojи сe нaлaзe у истoj, сличнoj или упoрeдивoj ситуaциjи.</vt:lpstr>
      <vt:lpstr>PowerPoint Presentation</vt:lpstr>
      <vt:lpstr>          Толеранција се изражава на следеће начине: слушањем, осмехом, похвалама, прихватањем, разумевањем,  емпатијом (способношћу разумевања туђих осећања), добром комуникацијом, праштањем, давањем,  уважавањем, љубављу.    А нетолеранција: насиљем, страхом, лошом комуникацијом, презиром, неразумевањем, непријатељством, нетрпељивошћу, хладним тоном, често тишином, затвореношћу, вређањем, непоштовањем.      </vt:lpstr>
      <vt:lpstr>   Претолеранција - претеривање у толеранцији!</vt:lpstr>
      <vt:lpstr>Како постати толерантан?</vt:lpstr>
      <vt:lpstr>Закључак: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124</cp:revision>
  <dcterms:created xsi:type="dcterms:W3CDTF">2020-10-16T14:33:59Z</dcterms:created>
  <dcterms:modified xsi:type="dcterms:W3CDTF">2022-11-08T13:56:29Z</dcterms:modified>
</cp:coreProperties>
</file>